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31"/>
  </p:notesMasterIdLst>
  <p:handoutMasterIdLst>
    <p:handoutMasterId r:id="rId32"/>
  </p:handoutMasterIdLst>
  <p:sldIdLst>
    <p:sldId id="566" r:id="rId6"/>
    <p:sldId id="621" r:id="rId7"/>
    <p:sldId id="1042" r:id="rId8"/>
    <p:sldId id="1023" r:id="rId9"/>
    <p:sldId id="1026" r:id="rId10"/>
    <p:sldId id="1027" r:id="rId11"/>
    <p:sldId id="1030" r:id="rId12"/>
    <p:sldId id="1029" r:id="rId13"/>
    <p:sldId id="1014" r:id="rId14"/>
    <p:sldId id="1013" r:id="rId15"/>
    <p:sldId id="1033" r:id="rId16"/>
    <p:sldId id="1041" r:id="rId17"/>
    <p:sldId id="984" r:id="rId18"/>
    <p:sldId id="1008" r:id="rId19"/>
    <p:sldId id="1035" r:id="rId20"/>
    <p:sldId id="1020" r:id="rId21"/>
    <p:sldId id="1034" r:id="rId22"/>
    <p:sldId id="1036" r:id="rId23"/>
    <p:sldId id="1015" r:id="rId24"/>
    <p:sldId id="1017" r:id="rId25"/>
    <p:sldId id="1040" r:id="rId26"/>
    <p:sldId id="1019" r:id="rId27"/>
    <p:sldId id="1039" r:id="rId28"/>
    <p:sldId id="606" r:id="rId29"/>
    <p:sldId id="1022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89F76B-012F-4D70-9950-304083D3359E}">
          <p14:sldIdLst>
            <p14:sldId id="566"/>
            <p14:sldId id="621"/>
            <p14:sldId id="1042"/>
          </p14:sldIdLst>
        </p14:section>
        <p14:section name="Evolution of eyes" id="{E392BF17-1EC3-499C-8E4A-96BEAF9FD45A}">
          <p14:sldIdLst>
            <p14:sldId id="1023"/>
            <p14:sldId id="1026"/>
            <p14:sldId id="1027"/>
            <p14:sldId id="1030"/>
            <p14:sldId id="1029"/>
            <p14:sldId id="1014"/>
          </p14:sldIdLst>
        </p14:section>
        <p14:section name="Structured data vs images" id="{B5D950C7-319F-4E1B-B251-00C934C55A6B}">
          <p14:sldIdLst>
            <p14:sldId id="1013"/>
            <p14:sldId id="1033"/>
          </p14:sldIdLst>
        </p14:section>
        <p14:section name="Image processing" id="{EE6B0D20-1704-443C-86E4-D7B9871AA66C}">
          <p14:sldIdLst>
            <p14:sldId id="1041"/>
            <p14:sldId id="984"/>
            <p14:sldId id="1008"/>
            <p14:sldId id="1035"/>
            <p14:sldId id="1020"/>
            <p14:sldId id="1034"/>
            <p14:sldId id="1036"/>
            <p14:sldId id="1015"/>
            <p14:sldId id="1017"/>
          </p14:sldIdLst>
        </p14:section>
        <p14:section name="Efficiency" id="{5248A401-CB42-4CCB-91D4-C7BD79DB8C20}">
          <p14:sldIdLst>
            <p14:sldId id="1040"/>
            <p14:sldId id="1019"/>
            <p14:sldId id="1039"/>
            <p14:sldId id="606"/>
            <p14:sldId id="10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sson, Simon" initials="JS" lastIdx="1" clrIdx="0">
    <p:extLst>
      <p:ext uri="{19B8F6BF-5375-455C-9EA6-DF929625EA0E}">
        <p15:presenceInfo xmlns:p15="http://schemas.microsoft.com/office/powerpoint/2012/main" userId="S::simon.johansson@sogeti.com::efa62d4f-3b58-4494-844d-2d14e198e6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27"/>
    <a:srgbClr val="88D5ED"/>
    <a:srgbClr val="005A82"/>
    <a:srgbClr val="0A8CB7"/>
    <a:srgbClr val="6EBBD4"/>
    <a:srgbClr val="FF7E83"/>
    <a:srgbClr val="893713"/>
    <a:srgbClr val="C8FF16"/>
    <a:srgbClr val="FF304C"/>
    <a:srgbClr val="2B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84923" autoAdjust="0"/>
  </p:normalViewPr>
  <p:slideViewPr>
    <p:cSldViewPr>
      <p:cViewPr>
        <p:scale>
          <a:sx n="125" d="100"/>
          <a:sy n="125" d="100"/>
        </p:scale>
        <p:origin x="-1176" y="90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notesViewPr>
    <p:cSldViewPr>
      <p:cViewPr varScale="1">
        <p:scale>
          <a:sx n="59" d="100"/>
          <a:sy n="59" d="100"/>
        </p:scale>
        <p:origin x="85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10/09/2019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B1D0F-257E-419D-AD6D-4B49E61344F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47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02AB468F-FECF-4324-88E4-6B1F37BC1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3FEE26B-1719-4256-B21D-836EDDCBD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51780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4006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857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54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0630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077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6647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3023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C735833-84CF-43AE-9276-A9AAD9359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EADBC1-5C23-40A3-9F6D-C2F58B72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03980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535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701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446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61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Egles has so tightly fitted eyes that they can barely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0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Prata lite extra om elefanten som är ett tydligt exempel på att mänskliga hjärnan tittar på mönster som är nära varandra.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6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506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a quite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2347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Fo</a:t>
            </a:r>
            <a:r>
              <a:rPr lang="en-GB" altLang="sv-SE" dirty="0"/>
              <a:t>From Fei </a:t>
            </a:r>
            <a:r>
              <a:rPr lang="en-GB" altLang="sv-SE" dirty="0" err="1"/>
              <a:t>Fei</a:t>
            </a:r>
            <a:r>
              <a:rPr lang="en-GB" altLang="sv-SE" dirty="0"/>
              <a:t> Lei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9A922-8050-4AD8-8ECB-D46C80B0FB9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566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480320-F682-4CAE-ABA4-878EAFB41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5DDC7B3-7C06-46D7-9B9D-205ACB2B8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4AF2-7748-4C82-8CED-A0007D3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759-DE2A-42C5-B057-0848BDD6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CD8B-1AF1-46DE-9CDF-DED1ED9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D0A3-6ED0-4898-BB92-024E85CDECD1}" type="datetimeFigureOut">
              <a:rPr lang="sv-SE" smtClean="0"/>
              <a:t>2019-09-10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43E5-8FB5-4346-88F2-61376240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9FDE-1B2B-405A-B060-351DF8E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EA2F-E598-457E-92E6-B8DC7D6532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6037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121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241E-0690-4179-922C-73800D5D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32955-D9C8-4BC3-9026-BB6C636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CA34-231C-447E-9E6C-6F3155BDF308}" type="datetimeFigureOut">
              <a:rPr lang="sv-SE" smtClean="0"/>
              <a:t>2019-09-11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1130-A08F-4D1F-8A89-441D6767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A3C55-484F-4265-AD5F-8FD24F8C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91EE-5D55-4C48-B044-6CCF28D933E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695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5318739-BF6A-445F-9FEE-5EC1CA74E7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A0BA180-B662-4DE1-8B30-053ECCE47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6B891F87-FC12-4886-BFFF-3650CBF749D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83" r:id="rId16"/>
    <p:sldLayoutId id="2147483888" r:id="rId17"/>
    <p:sldLayoutId id="21474838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AE30AD3-7924-40B9-9A1E-6656E5AA30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CD4C134-3306-4134-A470-23BD6D9F871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60BA68F-C069-4DD4-AD7B-A5C154831E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188786"/>
            <a:ext cx="983510" cy="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jpe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73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6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ybinder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fUGhug-i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40riCqvRo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Image classification with Convolutional Neural Net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86DC68-7D64-4E92-A384-21EAF435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Simon Johansson</a:t>
            </a:r>
          </a:p>
        </p:txBody>
      </p:sp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919669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sv-SE" sz="4600" kern="1200" dirty="0">
                <a:latin typeface="+mj-lt"/>
                <a:ea typeface="+mj-ea"/>
                <a:cs typeface="+mj-cs"/>
              </a:rPr>
              <a:t>Difference between images and structured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2139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To make the image understand More important with nearby pixels similar with time dependent signals where measures close in time are more important.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66B93-9E9D-4F2A-9E1B-2858D84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65" y="2398924"/>
            <a:ext cx="3842840" cy="2060151"/>
          </a:xfrm>
          <a:prstGeom prst="rect">
            <a:avLst/>
          </a:prstGeom>
        </p:spPr>
      </p:pic>
      <p:pic>
        <p:nvPicPr>
          <p:cNvPr id="5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575B1AFD-B08B-4833-84C6-2EFBA4B8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472934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1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F263A7-AFA5-4EC0-97B9-2552DB0C7FE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4339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Computers can take pictures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But computers doesn’t understand or see images just displays them.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eye and brain where developed over 600milj years.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How can we make the computer understand what's in an image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8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BA846D71-F54A-4649-AC1B-C2EFEA3ED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52" y="5063685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Principles of convolutional net</a:t>
            </a:r>
          </a:p>
        </p:txBody>
      </p:sp>
      <p:pic>
        <p:nvPicPr>
          <p:cNvPr id="1026" name="Picture 2" descr="Image result for convolutional neural network">
            <a:extLst>
              <a:ext uri="{FF2B5EF4-FFF2-40B4-BE49-F238E27FC236}">
                <a16:creationId xmlns:a16="http://schemas.microsoft.com/office/drawing/2014/main" id="{6FA7E201-4D28-42C0-9AAC-480637E4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0" y="2204863"/>
            <a:ext cx="6315661" cy="285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8776557-4C85-4C13-ADB7-EB3F4E6A11E7}"/>
              </a:ext>
            </a:extLst>
          </p:cNvPr>
          <p:cNvSpPr txBox="1">
            <a:spLocks noChangeArrowheads="1"/>
          </p:cNvSpPr>
          <p:nvPr/>
        </p:nvSpPr>
        <p:spPr>
          <a:xfrm>
            <a:off x="8184232" y="2547926"/>
            <a:ext cx="3390528" cy="25157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Gradient descent and backpropagation is used to update values in filters and bias.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302976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/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F2AAEA-8DAD-4932-8890-C0969BF44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99" y="2664495"/>
                <a:ext cx="2306272" cy="66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/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4FCCA1-9F9A-4916-B5F0-16E30D7C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07" y="3429000"/>
                <a:ext cx="2165656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upload.wikimedia.org/wikipedia/commons/thumb/b/bd/Spitzkoppe_360_Panorama.jpg/1024px-Spitzkoppe_360_Panorama.jpg">
            <a:extLst>
              <a:ext uri="{FF2B5EF4-FFF2-40B4-BE49-F238E27FC236}">
                <a16:creationId xmlns:a16="http://schemas.microsoft.com/office/drawing/2014/main" id="{FF31F2F2-1D8D-457C-88DE-1C6A16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1" y="4565202"/>
            <a:ext cx="975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980263-DEFF-414E-BA63-B3C144537976}"/>
              </a:ext>
            </a:extLst>
          </p:cNvPr>
          <p:cNvSpPr/>
          <p:nvPr/>
        </p:nvSpPr>
        <p:spPr>
          <a:xfrm>
            <a:off x="6795183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B0D588-EFA0-4197-BECC-FC32B7A00A5C}"/>
              </a:ext>
            </a:extLst>
          </p:cNvPr>
          <p:cNvSpPr/>
          <p:nvPr/>
        </p:nvSpPr>
        <p:spPr>
          <a:xfrm>
            <a:off x="9238095" y="2160049"/>
            <a:ext cx="1930400" cy="1364402"/>
          </a:xfrm>
          <a:custGeom>
            <a:avLst/>
            <a:gdLst>
              <a:gd name="connsiteX0" fmla="*/ 0 w 1930400"/>
              <a:gd name="connsiteY0" fmla="*/ 0 h 1364402"/>
              <a:gd name="connsiteX1" fmla="*/ 537028 w 1930400"/>
              <a:gd name="connsiteY1" fmla="*/ 1364343 h 1364402"/>
              <a:gd name="connsiteX2" fmla="*/ 899885 w 1930400"/>
              <a:gd name="connsiteY2" fmla="*/ 58057 h 1364402"/>
              <a:gd name="connsiteX3" fmla="*/ 1465942 w 1930400"/>
              <a:gd name="connsiteY3" fmla="*/ 478972 h 1364402"/>
              <a:gd name="connsiteX4" fmla="*/ 1930400 w 1930400"/>
              <a:gd name="connsiteY4" fmla="*/ 43543 h 13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364402">
                <a:moveTo>
                  <a:pt x="0" y="0"/>
                </a:moveTo>
                <a:cubicBezTo>
                  <a:pt x="193523" y="677333"/>
                  <a:pt x="387047" y="1354667"/>
                  <a:pt x="537028" y="1364343"/>
                </a:cubicBezTo>
                <a:cubicBezTo>
                  <a:pt x="687009" y="1374019"/>
                  <a:pt x="745066" y="205619"/>
                  <a:pt x="899885" y="58057"/>
                </a:cubicBezTo>
                <a:cubicBezTo>
                  <a:pt x="1054704" y="-89505"/>
                  <a:pt x="1294190" y="481391"/>
                  <a:pt x="1465942" y="478972"/>
                </a:cubicBezTo>
                <a:cubicBezTo>
                  <a:pt x="1637694" y="476553"/>
                  <a:pt x="1784047" y="260048"/>
                  <a:pt x="1930400" y="435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9595-C84C-455B-B545-CEBC3F0EFF71}"/>
              </a:ext>
            </a:extLst>
          </p:cNvPr>
          <p:cNvSpPr/>
          <p:nvPr/>
        </p:nvSpPr>
        <p:spPr>
          <a:xfrm>
            <a:off x="6893719" y="254366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1332F-A2AF-4CAD-B12A-5607EB04309C}"/>
              </a:ext>
            </a:extLst>
          </p:cNvPr>
          <p:cNvSpPr/>
          <p:nvPr/>
        </p:nvSpPr>
        <p:spPr>
          <a:xfrm>
            <a:off x="6947532" y="275986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CFE2A-9C16-4197-BDD3-2A8FEC620A05}"/>
              </a:ext>
            </a:extLst>
          </p:cNvPr>
          <p:cNvSpPr/>
          <p:nvPr/>
        </p:nvSpPr>
        <p:spPr>
          <a:xfrm>
            <a:off x="7022264" y="295406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0F6241-A392-4916-8EFA-115221A93F8B}"/>
              </a:ext>
            </a:extLst>
          </p:cNvPr>
          <p:cNvSpPr/>
          <p:nvPr/>
        </p:nvSpPr>
        <p:spPr>
          <a:xfrm>
            <a:off x="7090150" y="31584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CF64D-99D2-45E5-9563-E7F2BB10B1C0}"/>
              </a:ext>
            </a:extLst>
          </p:cNvPr>
          <p:cNvSpPr/>
          <p:nvPr/>
        </p:nvSpPr>
        <p:spPr>
          <a:xfrm>
            <a:off x="7172326" y="334851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370962-04BF-49B4-9B52-96FC0E36692B}"/>
              </a:ext>
            </a:extLst>
          </p:cNvPr>
          <p:cNvSpPr/>
          <p:nvPr/>
        </p:nvSpPr>
        <p:spPr>
          <a:xfrm>
            <a:off x="7269957" y="347464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19A418-A823-428C-911E-0C1BEA1D3CC9}"/>
              </a:ext>
            </a:extLst>
          </p:cNvPr>
          <p:cNvSpPr/>
          <p:nvPr/>
        </p:nvSpPr>
        <p:spPr>
          <a:xfrm>
            <a:off x="9277351" y="234953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A1301-B062-4CE9-A033-13C22BFDDFA8}"/>
              </a:ext>
            </a:extLst>
          </p:cNvPr>
          <p:cNvSpPr/>
          <p:nvPr/>
        </p:nvSpPr>
        <p:spPr>
          <a:xfrm>
            <a:off x="9993632" y="25143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03D16-F738-4381-83E2-DF7F2A303E0B}"/>
              </a:ext>
            </a:extLst>
          </p:cNvPr>
          <p:cNvSpPr/>
          <p:nvPr/>
        </p:nvSpPr>
        <p:spPr>
          <a:xfrm>
            <a:off x="9432576" y="2829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9EC59E-9831-44C0-8E89-3BFF0BA0899B}"/>
              </a:ext>
            </a:extLst>
          </p:cNvPr>
          <p:cNvSpPr/>
          <p:nvPr/>
        </p:nvSpPr>
        <p:spPr>
          <a:xfrm>
            <a:off x="9932670" y="290270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DD404-BCA9-47A7-8557-CEC28FAEC45D}"/>
              </a:ext>
            </a:extLst>
          </p:cNvPr>
          <p:cNvSpPr/>
          <p:nvPr/>
        </p:nvSpPr>
        <p:spPr>
          <a:xfrm>
            <a:off x="9503979" y="306409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487CE-9631-464D-A5C1-8DCC7A423EA0}"/>
              </a:ext>
            </a:extLst>
          </p:cNvPr>
          <p:cNvSpPr/>
          <p:nvPr/>
        </p:nvSpPr>
        <p:spPr>
          <a:xfrm>
            <a:off x="9886951" y="318134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FB2A74-0AE5-417D-9A87-B6F4AED8F1DA}"/>
              </a:ext>
            </a:extLst>
          </p:cNvPr>
          <p:cNvSpPr/>
          <p:nvPr/>
        </p:nvSpPr>
        <p:spPr>
          <a:xfrm>
            <a:off x="9579770" y="328459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423C4-6474-4E47-9249-9CB05F8B69B7}"/>
              </a:ext>
            </a:extLst>
          </p:cNvPr>
          <p:cNvSpPr/>
          <p:nvPr/>
        </p:nvSpPr>
        <p:spPr>
          <a:xfrm>
            <a:off x="9840723" y="3383281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1F8FA8-3922-4462-9E9E-BB7159DCBB8A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>
            <a:off x="9277351" y="2372391"/>
            <a:ext cx="762000" cy="1647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519C0A-1310-4016-ACEF-65150200638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V="1">
            <a:off x="9432576" y="2537185"/>
            <a:ext cx="606775" cy="315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445C92-4662-4414-9B4F-07392D6B5B57}"/>
              </a:ext>
            </a:extLst>
          </p:cNvPr>
          <p:cNvCxnSpPr>
            <a:cxnSpLocks/>
            <a:stCxn id="19" idx="2"/>
            <a:endCxn id="20" idx="6"/>
          </p:cNvCxnSpPr>
          <p:nvPr/>
        </p:nvCxnSpPr>
        <p:spPr>
          <a:xfrm>
            <a:off x="9432576" y="2852450"/>
            <a:ext cx="545813" cy="73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24B1C-09AB-49F7-9264-BD465F4419C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V="1">
            <a:off x="9503979" y="2925561"/>
            <a:ext cx="474410" cy="1613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2CDBD-5354-4954-A2A1-CF3A744427E0}"/>
              </a:ext>
            </a:extLst>
          </p:cNvPr>
          <p:cNvCxnSpPr>
            <a:cxnSpLocks/>
            <a:stCxn id="21" idx="2"/>
            <a:endCxn id="22" idx="6"/>
          </p:cNvCxnSpPr>
          <p:nvPr/>
        </p:nvCxnSpPr>
        <p:spPr>
          <a:xfrm>
            <a:off x="9503979" y="3086956"/>
            <a:ext cx="428691" cy="1172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A813-C5EF-4536-AA89-063B60C39A0E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9625489" y="3211348"/>
            <a:ext cx="287650" cy="961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A13232-525F-4081-8AB3-55990920FAE7}"/>
              </a:ext>
            </a:extLst>
          </p:cNvPr>
          <p:cNvCxnSpPr>
            <a:cxnSpLocks/>
            <a:stCxn id="24" idx="6"/>
            <a:endCxn id="23" idx="6"/>
          </p:cNvCxnSpPr>
          <p:nvPr/>
        </p:nvCxnSpPr>
        <p:spPr>
          <a:xfrm flipH="1" flipV="1">
            <a:off x="9625489" y="3307459"/>
            <a:ext cx="260953" cy="986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8C2B1FB-395E-4B0E-B068-2A7FC1DB438B}"/>
              </a:ext>
            </a:extLst>
          </p:cNvPr>
          <p:cNvCxnSpPr>
            <a:cxnSpLocks/>
          </p:cNvCxnSpPr>
          <p:nvPr/>
        </p:nvCxnSpPr>
        <p:spPr>
          <a:xfrm>
            <a:off x="6916578" y="2575284"/>
            <a:ext cx="62737" cy="2303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2A632A-2A47-4B02-A159-A5DBA8364312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>
            <a:off x="6970392" y="2759869"/>
            <a:ext cx="74732" cy="239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62DB70-6EF0-4165-9AAC-87BBEB58076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28959" y="2960763"/>
            <a:ext cx="96156" cy="250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691B53-50BF-4616-ABF8-57B9E82826A6}"/>
              </a:ext>
            </a:extLst>
          </p:cNvPr>
          <p:cNvCxnSpPr>
            <a:cxnSpLocks/>
          </p:cNvCxnSpPr>
          <p:nvPr/>
        </p:nvCxnSpPr>
        <p:spPr>
          <a:xfrm>
            <a:off x="7125723" y="3211348"/>
            <a:ext cx="79022" cy="182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1D5F80-76D5-408E-84D0-630E03840705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7211350" y="3387536"/>
            <a:ext cx="65302" cy="938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B383D79-58FD-4E62-91CD-4021E44CB534}"/>
              </a:ext>
            </a:extLst>
          </p:cNvPr>
          <p:cNvSpPr/>
          <p:nvPr/>
        </p:nvSpPr>
        <p:spPr>
          <a:xfrm>
            <a:off x="9539664" y="3182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0D8B60-514A-496F-BE57-FC4E07E15F65}"/>
              </a:ext>
            </a:extLst>
          </p:cNvPr>
          <p:cNvSpPr/>
          <p:nvPr/>
        </p:nvSpPr>
        <p:spPr>
          <a:xfrm>
            <a:off x="9955529" y="27701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F301E26-0C34-48D0-9497-351A77304E91}"/>
              </a:ext>
            </a:extLst>
          </p:cNvPr>
          <p:cNvSpPr/>
          <p:nvPr/>
        </p:nvSpPr>
        <p:spPr>
          <a:xfrm>
            <a:off x="9238095" y="22090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E60228F-21DF-4560-8B90-10E66DAD14B9}"/>
              </a:ext>
            </a:extLst>
          </p:cNvPr>
          <p:cNvSpPr/>
          <p:nvPr/>
        </p:nvSpPr>
        <p:spPr>
          <a:xfrm>
            <a:off x="10291764" y="22319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CA8A23-93B9-43DE-BB88-DC01D2E04CD1}"/>
              </a:ext>
            </a:extLst>
          </p:cNvPr>
          <p:cNvCxnSpPr>
            <a:cxnSpLocks/>
            <a:stCxn id="78" idx="7"/>
            <a:endCxn id="79" idx="3"/>
          </p:cNvCxnSpPr>
          <p:nvPr/>
        </p:nvCxnSpPr>
        <p:spPr>
          <a:xfrm flipV="1">
            <a:off x="9578688" y="2809199"/>
            <a:ext cx="383536" cy="38047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4596F9-C4CB-4592-9C72-4A9B079187AD}"/>
              </a:ext>
            </a:extLst>
          </p:cNvPr>
          <p:cNvCxnSpPr>
            <a:cxnSpLocks/>
            <a:stCxn id="79" idx="2"/>
            <a:endCxn id="80" idx="5"/>
          </p:cNvCxnSpPr>
          <p:nvPr/>
        </p:nvCxnSpPr>
        <p:spPr>
          <a:xfrm flipH="1" flipV="1">
            <a:off x="9277119" y="2248095"/>
            <a:ext cx="678410" cy="54494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919B243-A7BA-4460-9D2C-35B21671F106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9283814" y="2231931"/>
            <a:ext cx="1007950" cy="2285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E21BF1D2-5D5D-447F-87BA-DB04501D6A11}"/>
              </a:ext>
            </a:extLst>
          </p:cNvPr>
          <p:cNvSpPr txBox="1">
            <a:spLocks noChangeArrowheads="1"/>
          </p:cNvSpPr>
          <p:nvPr/>
        </p:nvSpPr>
        <p:spPr>
          <a:xfrm>
            <a:off x="234363" y="269776"/>
            <a:ext cx="10934132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Minimizing Cost - Gradient Decent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A92922-850A-414F-ACF5-1330E5C598A2}"/>
              </a:ext>
            </a:extLst>
          </p:cNvPr>
          <p:cNvSpPr/>
          <p:nvPr/>
        </p:nvSpPr>
        <p:spPr>
          <a:xfrm>
            <a:off x="5085710" y="2160049"/>
            <a:ext cx="902193" cy="227706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8" grpId="0" animBg="1"/>
      <p:bldP spid="79" grpId="0" animBg="1"/>
      <p:bldP spid="80" grpId="0" animBg="1"/>
      <p:bldP spid="81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63B780DB-26F6-4FB0-85C6-7D6E748C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361" y="320337"/>
            <a:ext cx="5567569" cy="1143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sz="4800" dirty="0"/>
              <a:t>Backpropagation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7D7CA-2B8B-45B1-A924-92005181165D}"/>
              </a:ext>
            </a:extLst>
          </p:cNvPr>
          <p:cNvSpPr/>
          <p:nvPr/>
        </p:nvSpPr>
        <p:spPr>
          <a:xfrm>
            <a:off x="605720" y="2628215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C6C83C-1F20-4E43-A150-52E3DBAADD90}"/>
              </a:ext>
            </a:extLst>
          </p:cNvPr>
          <p:cNvSpPr/>
          <p:nvPr/>
        </p:nvSpPr>
        <p:spPr>
          <a:xfrm>
            <a:off x="628968" y="3528226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0B526E-409A-4C00-85C0-F79BEF55F87A}"/>
              </a:ext>
            </a:extLst>
          </p:cNvPr>
          <p:cNvSpPr/>
          <p:nvPr/>
        </p:nvSpPr>
        <p:spPr>
          <a:xfrm>
            <a:off x="642225" y="4457018"/>
            <a:ext cx="759417" cy="72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18304E-37AA-4EE2-A04A-F198A7C8FC36}"/>
              </a:ext>
            </a:extLst>
          </p:cNvPr>
          <p:cNvSpPr/>
          <p:nvPr/>
        </p:nvSpPr>
        <p:spPr>
          <a:xfrm>
            <a:off x="4507423" y="2664938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03339C-C3B5-4E26-9B84-5CB6D7EB4783}"/>
              </a:ext>
            </a:extLst>
          </p:cNvPr>
          <p:cNvSpPr/>
          <p:nvPr/>
        </p:nvSpPr>
        <p:spPr>
          <a:xfrm>
            <a:off x="4507423" y="365858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AB4217-395F-4E03-A3E9-35CB92DFCFA4}"/>
              </a:ext>
            </a:extLst>
          </p:cNvPr>
          <p:cNvSpPr/>
          <p:nvPr/>
        </p:nvSpPr>
        <p:spPr>
          <a:xfrm>
            <a:off x="4507423" y="4657390"/>
            <a:ext cx="759417" cy="7284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D61348-41C4-44A9-8466-018F7E42506E}"/>
              </a:ext>
            </a:extLst>
          </p:cNvPr>
          <p:cNvSpPr/>
          <p:nvPr/>
        </p:nvSpPr>
        <p:spPr>
          <a:xfrm>
            <a:off x="8202389" y="2861882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69B9B5-16EE-418C-8FC7-2B251A7D30FA}"/>
              </a:ext>
            </a:extLst>
          </p:cNvPr>
          <p:cNvSpPr/>
          <p:nvPr/>
        </p:nvSpPr>
        <p:spPr>
          <a:xfrm>
            <a:off x="8179142" y="4224441"/>
            <a:ext cx="759417" cy="7284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567506-7C68-4F17-B3EA-DF8400A2C5AD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1365137" y="2992425"/>
            <a:ext cx="3142286" cy="367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8E69CC-1F43-4771-81D3-5F512BE0D337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1365137" y="2992425"/>
            <a:ext cx="3142286" cy="1030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341A5D-AEE6-42BF-A593-DD07730C892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1365137" y="2992425"/>
            <a:ext cx="3142286" cy="2029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BA14E4-DBDC-4243-9A32-C3A126A93AF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1388385" y="3029148"/>
            <a:ext cx="3119038" cy="863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F37C18-3CE4-4B51-9574-FD1453C06EEB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1388385" y="3892436"/>
            <a:ext cx="3119038" cy="1303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148698-BD7B-4E2F-B7CB-07491AF0F94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1388385" y="3892436"/>
            <a:ext cx="3119038" cy="11291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D1712-14ED-45EF-87E7-DFD6842F82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401642" y="3029148"/>
            <a:ext cx="3105781" cy="17920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19461-F782-49DB-B115-C6DE0105D249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1401642" y="4022790"/>
            <a:ext cx="3105781" cy="7984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7EC24D6-DAF6-452E-8D10-7BB0258472DA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1401642" y="4821228"/>
            <a:ext cx="3105781" cy="2003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EF7900-5330-4421-AF51-153CFA24842E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5266840" y="3226092"/>
            <a:ext cx="2935549" cy="1795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207890-D9AE-4F50-83F1-CA8CFA712FEA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5266840" y="3029148"/>
            <a:ext cx="2935549" cy="19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93AD15-2509-41A7-BBC2-EC029605E34F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5266840" y="3226092"/>
            <a:ext cx="2935549" cy="796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E1C3CB4-44DB-481D-B4FB-DAFBAE2040C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5266840" y="4588651"/>
            <a:ext cx="2912302" cy="4329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4EE8BCD-1093-4D4D-AC65-585B4313C296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5266840" y="3029148"/>
            <a:ext cx="2912302" cy="1559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493E54A-0B2B-46B1-905E-B44F72BAF245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5266840" y="4022790"/>
            <a:ext cx="2912302" cy="5658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65C319F-BC0C-4195-9E23-7A5CF1C44CE3}"/>
              </a:ext>
            </a:extLst>
          </p:cNvPr>
          <p:cNvSpPr txBox="1"/>
          <p:nvPr/>
        </p:nvSpPr>
        <p:spPr>
          <a:xfrm>
            <a:off x="447461" y="141763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Input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C7BB2-DB74-440A-8692-099ED878F2B8}"/>
              </a:ext>
            </a:extLst>
          </p:cNvPr>
          <p:cNvSpPr txBox="1"/>
          <p:nvPr/>
        </p:nvSpPr>
        <p:spPr>
          <a:xfrm>
            <a:off x="4079776" y="5549648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Hidden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A6DF68-DCC1-445A-8ECB-204232DC547C}"/>
              </a:ext>
            </a:extLst>
          </p:cNvPr>
          <p:cNvSpPr txBox="1"/>
          <p:nvPr/>
        </p:nvSpPr>
        <p:spPr>
          <a:xfrm>
            <a:off x="7985490" y="5157294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Output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2A843B14-FE56-40DC-9F13-25B01D3A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2788049"/>
            <a:ext cx="56259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0.1</a:t>
            </a:r>
          </a:p>
        </p:txBody>
      </p:sp>
      <p:sp>
        <p:nvSpPr>
          <p:cNvPr id="80" name="Text Box 11">
            <a:extLst>
              <a:ext uri="{FF2B5EF4-FFF2-40B4-BE49-F238E27FC236}">
                <a16:creationId xmlns:a16="http://schemas.microsoft.com/office/drawing/2014/main" id="{493CBF6A-CB4C-45E0-B2A2-4B05BAE72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5" y="3597494"/>
            <a:ext cx="565982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3.1</a:t>
            </a:r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C93B0E83-7143-4ABD-9B00-52139EAB2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46" y="4494092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7" name="Text Box 11">
            <a:extLst>
              <a:ext uri="{FF2B5EF4-FFF2-40B4-BE49-F238E27FC236}">
                <a16:creationId xmlns:a16="http://schemas.microsoft.com/office/drawing/2014/main" id="{280BFBBD-7914-41E7-98B7-293427C2C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597" y="2988165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8" name="Text Box 11">
            <a:extLst>
              <a:ext uri="{FF2B5EF4-FFF2-40B4-BE49-F238E27FC236}">
                <a16:creationId xmlns:a16="http://schemas.microsoft.com/office/drawing/2014/main" id="{4B9918A0-4B90-45EF-BE26-6CB53FDE9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091" y="4145323"/>
            <a:ext cx="241031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9" name="Text Box 11">
            <a:extLst>
              <a:ext uri="{FF2B5EF4-FFF2-40B4-BE49-F238E27FC236}">
                <a16:creationId xmlns:a16="http://schemas.microsoft.com/office/drawing/2014/main" id="{E61C1562-A931-449B-B682-A3305658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274" y="2704810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0.3</a:t>
            </a:r>
          </a:p>
        </p:txBody>
      </p:sp>
      <p:sp>
        <p:nvSpPr>
          <p:cNvPr id="90" name="Text Box 11">
            <a:extLst>
              <a:ext uri="{FF2B5EF4-FFF2-40B4-BE49-F238E27FC236}">
                <a16:creationId xmlns:a16="http://schemas.microsoft.com/office/drawing/2014/main" id="{6D458F0A-B104-44FA-B3DF-93C4673AC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64" y="3735176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0.8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:a16="http://schemas.microsoft.com/office/drawing/2014/main" id="{27970FE1-E8E1-4C6D-9630-D3E6D2AD0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161" y="4731703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0.2</a:t>
            </a:r>
          </a:p>
        </p:txBody>
      </p:sp>
      <p:sp>
        <p:nvSpPr>
          <p:cNvPr id="98" name="Text Box 11">
            <a:extLst>
              <a:ext uri="{FF2B5EF4-FFF2-40B4-BE49-F238E27FC236}">
                <a16:creationId xmlns:a16="http://schemas.microsoft.com/office/drawing/2014/main" id="{7A3505AF-065B-4EF3-8128-91A942C44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993" y="430343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0.4</a:t>
            </a:r>
          </a:p>
        </p:txBody>
      </p:sp>
      <p:sp>
        <p:nvSpPr>
          <p:cNvPr id="99" name="Text Box 11">
            <a:extLst>
              <a:ext uri="{FF2B5EF4-FFF2-40B4-BE49-F238E27FC236}">
                <a16:creationId xmlns:a16="http://schemas.microsoft.com/office/drawing/2014/main" id="{FA36D8BB-11B4-4FC7-BF37-87E63C7F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60" y="2920552"/>
            <a:ext cx="636566" cy="4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i="1" baseline="-25000" dirty="0">
                <a:latin typeface="Times New Roman" panose="02020603050405020304" pitchFamily="18" charset="0"/>
              </a:rPr>
              <a:t>0.6</a:t>
            </a:r>
          </a:p>
        </p:txBody>
      </p:sp>
      <p:sp>
        <p:nvSpPr>
          <p:cNvPr id="101" name="Text Box 11">
            <a:extLst>
              <a:ext uri="{FF2B5EF4-FFF2-40B4-BE49-F238E27FC236}">
                <a16:creationId xmlns:a16="http://schemas.microsoft.com/office/drawing/2014/main" id="{266963BF-D06E-4134-A3BE-C9F0E363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219" y="2302269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02" name="Text Box 11">
            <a:extLst>
              <a:ext uri="{FF2B5EF4-FFF2-40B4-BE49-F238E27FC236}">
                <a16:creationId xmlns:a16="http://schemas.microsoft.com/office/drawing/2014/main" id="{0DE36663-6297-4D59-BD80-10E29B22E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15" y="3410974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3" name="Text Box 11">
            <a:extLst>
              <a:ext uri="{FF2B5EF4-FFF2-40B4-BE49-F238E27FC236}">
                <a16:creationId xmlns:a16="http://schemas.microsoft.com/office/drawing/2014/main" id="{C73A4234-C105-4E34-A070-2B5429DA8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298" y="4356728"/>
            <a:ext cx="43823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r>
              <a:rPr lang="en-GB" altLang="sv-SE" sz="2400" i="1" dirty="0">
                <a:latin typeface="Times New Roman" panose="02020603050405020304" pitchFamily="18" charset="0"/>
              </a:rPr>
              <a:t>a</a:t>
            </a:r>
            <a:r>
              <a:rPr lang="en-GB" altLang="sv-SE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/>
              <p:nvPr/>
            </p:nvSpPr>
            <p:spPr>
              <a:xfrm>
                <a:off x="5843264" y="1435705"/>
                <a:ext cx="34754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sv-S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247568-2E5E-4448-BDC3-DC916F6EC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64" y="1435705"/>
                <a:ext cx="3475439" cy="276999"/>
              </a:xfrm>
              <a:prstGeom prst="rect">
                <a:avLst/>
              </a:prstGeom>
              <a:blipFill>
                <a:blip r:embed="rId3"/>
                <a:stretch>
                  <a:fillRect l="-877" r="-1579" b="-40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B2294B-00B4-4840-AC89-95BEABD585F5}"/>
              </a:ext>
            </a:extLst>
          </p:cNvPr>
          <p:cNvCxnSpPr>
            <a:cxnSpLocks/>
          </p:cNvCxnSpPr>
          <p:nvPr/>
        </p:nvCxnSpPr>
        <p:spPr>
          <a:xfrm flipH="1" flipV="1">
            <a:off x="9294525" y="2704810"/>
            <a:ext cx="8834" cy="89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768288-32CE-461F-9DE2-8943B0F9C370}"/>
              </a:ext>
            </a:extLst>
          </p:cNvPr>
          <p:cNvCxnSpPr>
            <a:cxnSpLocks/>
          </p:cNvCxnSpPr>
          <p:nvPr/>
        </p:nvCxnSpPr>
        <p:spPr>
          <a:xfrm flipV="1">
            <a:off x="5426971" y="4457018"/>
            <a:ext cx="0" cy="83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29EB576-7946-4ED0-9954-83C7FD59D0C7}"/>
              </a:ext>
            </a:extLst>
          </p:cNvPr>
          <p:cNvCxnSpPr>
            <a:cxnSpLocks/>
          </p:cNvCxnSpPr>
          <p:nvPr/>
        </p:nvCxnSpPr>
        <p:spPr>
          <a:xfrm flipV="1">
            <a:off x="5394039" y="3925188"/>
            <a:ext cx="0" cy="3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C5479E9-C7CF-4643-BE11-8A1E9279749D}"/>
              </a:ext>
            </a:extLst>
          </p:cNvPr>
          <p:cNvCxnSpPr>
            <a:cxnSpLocks/>
          </p:cNvCxnSpPr>
          <p:nvPr/>
        </p:nvCxnSpPr>
        <p:spPr>
          <a:xfrm flipV="1">
            <a:off x="5374003" y="2469331"/>
            <a:ext cx="6889" cy="90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217F59-6C76-43FA-8607-1728303C6C4B}"/>
              </a:ext>
            </a:extLst>
          </p:cNvPr>
          <p:cNvCxnSpPr>
            <a:cxnSpLocks/>
          </p:cNvCxnSpPr>
          <p:nvPr/>
        </p:nvCxnSpPr>
        <p:spPr>
          <a:xfrm>
            <a:off x="5650317" y="3117732"/>
            <a:ext cx="0" cy="34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3D1F1D5-99D0-40B8-B883-6012F461515E}"/>
              </a:ext>
            </a:extLst>
          </p:cNvPr>
          <p:cNvCxnSpPr>
            <a:cxnSpLocks/>
          </p:cNvCxnSpPr>
          <p:nvPr/>
        </p:nvCxnSpPr>
        <p:spPr>
          <a:xfrm>
            <a:off x="5650317" y="3507607"/>
            <a:ext cx="0" cy="79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177B1E0-0C4E-46D3-8BA1-6BF0B9982BEB}"/>
              </a:ext>
            </a:extLst>
          </p:cNvPr>
          <p:cNvCxnSpPr>
            <a:cxnSpLocks/>
          </p:cNvCxnSpPr>
          <p:nvPr/>
        </p:nvCxnSpPr>
        <p:spPr>
          <a:xfrm>
            <a:off x="5663952" y="5077157"/>
            <a:ext cx="0" cy="21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2">
            <a:extLst>
              <a:ext uri="{FF2B5EF4-FFF2-40B4-BE49-F238E27FC236}">
                <a16:creationId xmlns:a16="http://schemas.microsoft.com/office/drawing/2014/main" id="{967753E8-6C68-44A6-8E67-20BFC8112472}"/>
              </a:ext>
            </a:extLst>
          </p:cNvPr>
          <p:cNvSpPr txBox="1">
            <a:spLocks noChangeArrowheads="1"/>
          </p:cNvSpPr>
          <p:nvPr/>
        </p:nvSpPr>
        <p:spPr>
          <a:xfrm>
            <a:off x="5650936" y="462292"/>
            <a:ext cx="4038600" cy="8061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f is the activation function, </a:t>
            </a:r>
            <a:r>
              <a:rPr lang="en-GB" altLang="sv-SE" dirty="0" err="1"/>
              <a:t>ReLU</a:t>
            </a:r>
            <a:r>
              <a:rPr lang="en-GB" altLang="sv-SE" dirty="0"/>
              <a:t>, tanh, sigmoid or…..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53205063-1FA2-4B1C-8F79-07CE702493E1}"/>
              </a:ext>
            </a:extLst>
          </p:cNvPr>
          <p:cNvSpPr txBox="1">
            <a:spLocks noChangeArrowheads="1"/>
          </p:cNvSpPr>
          <p:nvPr/>
        </p:nvSpPr>
        <p:spPr>
          <a:xfrm>
            <a:off x="10030695" y="1918704"/>
            <a:ext cx="2223053" cy="3378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3 </a:t>
            </a:r>
            <a:r>
              <a:rPr lang="en-GB" altLang="sv-SE" dirty="0" err="1"/>
              <a:t>alternativs</a:t>
            </a: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Increase b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Increase w I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Change </a:t>
            </a:r>
            <a:r>
              <a:rPr lang="en-GB" altLang="sv-SE" dirty="0" err="1"/>
              <a:t>a_i</a:t>
            </a: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043601-F889-4D85-B6D6-DB1E175473EC}"/>
              </a:ext>
            </a:extLst>
          </p:cNvPr>
          <p:cNvCxnSpPr>
            <a:cxnSpLocks/>
          </p:cNvCxnSpPr>
          <p:nvPr/>
        </p:nvCxnSpPr>
        <p:spPr>
          <a:xfrm>
            <a:off x="9303359" y="4145323"/>
            <a:ext cx="0" cy="90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72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Convolution of spiky function with box2.gif">
            <a:extLst>
              <a:ext uri="{FF2B5EF4-FFF2-40B4-BE49-F238E27FC236}">
                <a16:creationId xmlns:a16="http://schemas.microsoft.com/office/drawing/2014/main" id="{F60EC904-9D22-436C-8152-B34531487F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0" y="1276503"/>
            <a:ext cx="44577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937805D-B850-4608-A06B-D89A68368784}"/>
              </a:ext>
            </a:extLst>
          </p:cNvPr>
          <p:cNvSpPr txBox="1">
            <a:spLocks noChangeArrowheads="1"/>
          </p:cNvSpPr>
          <p:nvPr/>
        </p:nvSpPr>
        <p:spPr>
          <a:xfrm>
            <a:off x="653647" y="2708920"/>
            <a:ext cx="7781309" cy="2036826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Note: The word convolutional in CNN is a little bit misleading in a mathematical sense.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implementation is often the cross correlation. Those two operators are very similar.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reason for this might be that in image processing convolutions has been used when a filter sliding over an image.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difference between cross correlations and convolution appears when a non symmetric filter is used. 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</p:spTree>
    <p:extLst>
      <p:ext uri="{BB962C8B-B14F-4D97-AF65-F5344CB8AC3E}">
        <p14:creationId xmlns:p14="http://schemas.microsoft.com/office/powerpoint/2010/main" val="1670351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473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Some mathematics (continuous):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/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4E6613-1EEF-464C-9884-06509763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637184"/>
                <a:ext cx="3926524" cy="564514"/>
              </a:xfrm>
              <a:prstGeom prst="rect">
                <a:avLst/>
              </a:prstGeom>
              <a:blipFill>
                <a:blip r:embed="rId3"/>
                <a:stretch>
                  <a:fillRect t="-652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C372ACF-D4BF-419F-85CD-79C2E352F67E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2296670"/>
            <a:ext cx="4038600" cy="24295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Discrete form: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/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5873B-BE4C-4F78-9B71-50154719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28868"/>
                <a:ext cx="3962367" cy="1032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F5C444E-DC54-450D-BDE3-1683462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6" y="901579"/>
            <a:ext cx="2663552" cy="18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7A7DFF-1C64-4611-B5E9-9A16C6EC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319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5040CA-3669-43CD-AC54-0D356028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02" y="2796036"/>
            <a:ext cx="2800257" cy="19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8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2d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57E9A-FCA2-4EB8-9F15-C02AD9F4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350438"/>
            <a:ext cx="6338147" cy="30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Convolution 2d – Zero 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2451A-E4D9-4961-AE11-1F78B728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980728"/>
            <a:ext cx="831878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0A30DE-EABB-4F17-A7B7-198ADADC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1197868"/>
            <a:ext cx="5791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A17E71-08A5-4753-B508-E8EE96C2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2375"/>
            <a:ext cx="2808312" cy="18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A15EFF-AF93-4D8E-8B6C-BE1BB140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69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D4EBEC8-1D56-4E8F-83DA-D3EAD6AE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098" y="3982664"/>
            <a:ext cx="1932199" cy="189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/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E2DB29-D2CE-4954-9D93-1A9A42859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502" y="481067"/>
                <a:ext cx="1845185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/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2AF0E-694D-4347-8779-38401DDC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54" y="481067"/>
                <a:ext cx="1845185" cy="732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/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sv-S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sv-SE" dirty="0"/>
                            <m:t> </m:t>
                          </m: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078FB5-592F-402C-A6ED-FAEB923A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103" y="3250091"/>
                <a:ext cx="202119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>
            <a:extLst>
              <a:ext uri="{FF2B5EF4-FFF2-40B4-BE49-F238E27FC236}">
                <a16:creationId xmlns:a16="http://schemas.microsoft.com/office/drawing/2014/main" id="{1212F62E-0A84-4E5E-B469-DFDB5551A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latin typeface="+mj-lt"/>
                <a:ea typeface="+mj-ea"/>
                <a:cs typeface="+mj-cs"/>
              </a:rPr>
              <a:t>Examples of filters</a:t>
            </a:r>
          </a:p>
        </p:txBody>
      </p:sp>
    </p:spTree>
    <p:extLst>
      <p:ext uri="{BB962C8B-B14F-4D97-AF65-F5344CB8AC3E}">
        <p14:creationId xmlns:p14="http://schemas.microsoft.com/office/powerpoint/2010/main" val="276559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sv-SE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>
                <a:solidFill>
                  <a:srgbClr val="FFFFFF"/>
                </a:solidFill>
              </a:rPr>
              <a:t>learn</a:t>
            </a:r>
            <a:endParaRPr lang="en-US" altLang="sv-SE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0" descr="https://upload.wikimedia.org/wikipedia/commons/thumb/1/1c/Convertible_Mercedes_Car_Driving_On_A_Highway.jpg/300px-Convertible_Mercedes_Car_Driving_On_A_Highway.jpg">
            <a:extLst>
              <a:ext uri="{FF2B5EF4-FFF2-40B4-BE49-F238E27FC236}">
                <a16:creationId xmlns:a16="http://schemas.microsoft.com/office/drawing/2014/main" id="{37F03B5A-DCDF-48A1-956F-491B94AA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581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upload.wikimedia.org/wikipedia/commons/thumb/6/6e/Child-Messy-8207.jpg/220px-Child-Messy-8207.jpg">
            <a:extLst>
              <a:ext uri="{FF2B5EF4-FFF2-40B4-BE49-F238E27FC236}">
                <a16:creationId xmlns:a16="http://schemas.microsoft.com/office/drawing/2014/main" id="{070B6A5F-E7D4-4FBE-8664-A6807DDA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1" b="36266"/>
          <a:stretch/>
        </p:blipFill>
        <p:spPr bwMode="auto">
          <a:xfrm>
            <a:off x="4638955" y="3548430"/>
            <a:ext cx="3539976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e/e6/BFRB.Ribbbon.jpg/320px-BFRB.Ribbbon.jpg">
            <a:extLst>
              <a:ext uri="{FF2B5EF4-FFF2-40B4-BE49-F238E27FC236}">
                <a16:creationId xmlns:a16="http://schemas.microsoft.com/office/drawing/2014/main" id="{DF0F7954-EA77-4E2C-9B1B-B6EF457B4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4055"/>
          <a:stretch/>
        </p:blipFill>
        <p:spPr bwMode="auto">
          <a:xfrm>
            <a:off x="9015325" y="3356992"/>
            <a:ext cx="2194560" cy="3278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6" descr="https://upload.wikimedia.org/wikipedia/commons/thumb/7/75/Br%C3%A4nnbollsyran_2013_-_Lagen_tr%C3%A4nar.JPG/250px-Br%C3%A4nnbollsyran_2013_-_Lagen_tr%C3%A4nar.JPG">
            <a:extLst>
              <a:ext uri="{FF2B5EF4-FFF2-40B4-BE49-F238E27FC236}">
                <a16:creationId xmlns:a16="http://schemas.microsoft.com/office/drawing/2014/main" id="{D327D18E-82E4-419C-9C23-418FB761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7946" b="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BDD40FB-F313-40FB-A0D9-BF63206A91F5}"/>
              </a:ext>
            </a:extLst>
          </p:cNvPr>
          <p:cNvSpPr txBox="1">
            <a:spLocks noChangeArrowheads="1"/>
          </p:cNvSpPr>
          <p:nvPr/>
        </p:nvSpPr>
        <p:spPr>
          <a:xfrm>
            <a:off x="5021821" y="725930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Intelligence 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</a:t>
            </a:r>
            <a:r>
              <a:rPr lang="en-US" altLang="sv-SE" sz="2400" dirty="0"/>
              <a:t>learn</a:t>
            </a: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24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Pooling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1DDF8-2BD6-46C9-A05C-1588CE3D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396524"/>
            <a:ext cx="5976105" cy="36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3BA-70D5-4A0B-A410-644E68E2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sz="2800" dirty="0">
                <a:solidFill>
                  <a:schemeClr val="accent1"/>
                </a:solidFill>
              </a:rPr>
              <a:t>On the shoulders of Giants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8C47-C13D-4410-A858-9D5687662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67" y="1412875"/>
            <a:ext cx="4674821" cy="4896445"/>
          </a:xfrm>
        </p:spPr>
        <p:txBody>
          <a:bodyPr>
            <a:normAutofit/>
          </a:bodyPr>
          <a:lstStyle/>
          <a:p>
            <a:r>
              <a:rPr lang="sv-SE" dirty="0"/>
              <a:t>Researches at Universities and large companies have invested a lot of time and money to develop good network designs and training those. </a:t>
            </a:r>
          </a:p>
          <a:p>
            <a:endParaRPr lang="sv-SE" dirty="0"/>
          </a:p>
          <a:p>
            <a:r>
              <a:rPr lang="sv-SE" dirty="0"/>
              <a:t>While developing those good networks a lot of designs has been evaluated and rejected. </a:t>
            </a:r>
          </a:p>
          <a:p>
            <a:endParaRPr lang="sv-SE" dirty="0"/>
          </a:p>
          <a:p>
            <a:r>
              <a:rPr lang="sv-SE" dirty="0"/>
              <a:t>It is always good to start the network from a network with trained wheights.</a:t>
            </a:r>
          </a:p>
          <a:p>
            <a:endParaRPr lang="sv-SE" dirty="0"/>
          </a:p>
          <a:p>
            <a:r>
              <a:rPr lang="sv-SE" dirty="0"/>
              <a:t>Training VGG16 from scratch takas a few days on GPU and weeks on CPU.</a:t>
            </a:r>
          </a:p>
        </p:txBody>
      </p:sp>
      <p:pic>
        <p:nvPicPr>
          <p:cNvPr id="1026" name="Picture 2" descr="https://upload.wikimedia.org/wikipedia/commons/thumb/4/4a/Library_of_Congress%2C_Rosenwald_4%2C_Bl._5r.jpg/800px-Library_of_Congress%2C_Rosenwald_4%2C_Bl._5r.jpg">
            <a:extLst>
              <a:ext uri="{FF2B5EF4-FFF2-40B4-BE49-F238E27FC236}">
                <a16:creationId xmlns:a16="http://schemas.microsoft.com/office/drawing/2014/main" id="{2DF29D4A-603A-43DF-B973-7DBD7BFE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4" y="820495"/>
            <a:ext cx="3497307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0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191E5B-EF62-4018-8503-01A3B894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03" y="335087"/>
            <a:ext cx="4221693" cy="6406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60CB7-8B2E-4283-B92C-E56F8AEB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928961"/>
            <a:ext cx="5534025" cy="452437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CD0300A-58C7-4D7F-A1FE-4246B29E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Models available in Keras</a:t>
            </a:r>
          </a:p>
        </p:txBody>
      </p:sp>
    </p:spTree>
    <p:extLst>
      <p:ext uri="{BB962C8B-B14F-4D97-AF65-F5344CB8AC3E}">
        <p14:creationId xmlns:p14="http://schemas.microsoft.com/office/powerpoint/2010/main" val="170247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90B-2C23-4559-9D93-D1B1592A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Lack of data  - Data Augumentation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6AAAD5-AA90-4B41-8E87-BA76D74CAC48}"/>
              </a:ext>
            </a:extLst>
          </p:cNvPr>
          <p:cNvSpPr txBox="1">
            <a:spLocks/>
          </p:cNvSpPr>
          <p:nvPr/>
        </p:nvSpPr>
        <p:spPr>
          <a:xfrm>
            <a:off x="701099" y="1412873"/>
            <a:ext cx="4818837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Modify images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Rotate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Zoom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Skew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Flip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Generate syntetic data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GDPR safe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sv-SE" dirty="0"/>
              <a:t>Mathematicly describe symbols and create paths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1128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736C4006-B91E-4580-AF1B-80C098C7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31227"/>
            <a:ext cx="8229600" cy="1143000"/>
          </a:xfrm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sv-SE" dirty="0"/>
              <a:t>Lets do some coding!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02733-C711-44E9-B255-E386E2DFA65E}"/>
              </a:ext>
            </a:extLst>
          </p:cNvPr>
          <p:cNvSpPr txBox="1"/>
          <p:nvPr/>
        </p:nvSpPr>
        <p:spPr>
          <a:xfrm>
            <a:off x="3999432" y="2315222"/>
            <a:ext cx="41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3"/>
              </a:rPr>
              <a:t>https://colab.research.google.com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95E53-3D48-4AFB-A1D8-21BEF9A23BE3}"/>
              </a:ext>
            </a:extLst>
          </p:cNvPr>
          <p:cNvSpPr txBox="1"/>
          <p:nvPr/>
        </p:nvSpPr>
        <p:spPr>
          <a:xfrm>
            <a:off x="3102103" y="2834486"/>
            <a:ext cx="5987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Click on github – search for simjoh </a:t>
            </a:r>
          </a:p>
          <a:p>
            <a:pPr algn="ctr"/>
            <a:r>
              <a:rPr lang="sv-SE" dirty="0"/>
              <a:t>Click on repository AI-Lab-Neural-Net-and-Python</a:t>
            </a:r>
          </a:p>
          <a:p>
            <a:pPr algn="ctr"/>
            <a:r>
              <a:rPr lang="sv-SE" dirty="0"/>
              <a:t>Need for google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34938-7044-4399-98CC-22600976A3C5}"/>
              </a:ext>
            </a:extLst>
          </p:cNvPr>
          <p:cNvSpPr txBox="1"/>
          <p:nvPr/>
        </p:nvSpPr>
        <p:spPr>
          <a:xfrm>
            <a:off x="3247516" y="3937752"/>
            <a:ext cx="569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altLang="sv-SE" dirty="0">
                <a:solidFill>
                  <a:schemeClr val="bg1"/>
                </a:solidFill>
              </a:rPr>
              <a:t>Using myBinder.org</a:t>
            </a:r>
          </a:p>
          <a:p>
            <a:pPr algn="ctr"/>
            <a:r>
              <a:rPr lang="sv-SE" altLang="sv-SE" dirty="0">
                <a:solidFill>
                  <a:schemeClr val="bg1"/>
                </a:solidFill>
              </a:rPr>
              <a:t>No account needed</a:t>
            </a:r>
          </a:p>
          <a:p>
            <a:pPr algn="ctr"/>
            <a:r>
              <a:rPr lang="sv-SE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https://mybinder.org/</a:t>
            </a:r>
            <a:endParaRPr lang="sv-SE" dirty="0">
              <a:solidFill>
                <a:schemeClr val="bg1"/>
              </a:solidFill>
            </a:endParaRPr>
          </a:p>
          <a:p>
            <a:pPr algn="ctr"/>
            <a:r>
              <a:rPr lang="sv-SE" altLang="sv-SE" dirty="0">
                <a:solidFill>
                  <a:schemeClr val="bg1"/>
                </a:solidFill>
              </a:rPr>
              <a:t>Search for RegionVasterbotten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CF4AA-1DBC-4A0A-A470-9A2177DF5F6D}"/>
              </a:ext>
            </a:extLst>
          </p:cNvPr>
          <p:cNvSpPr txBox="1"/>
          <p:nvPr/>
        </p:nvSpPr>
        <p:spPr>
          <a:xfrm>
            <a:off x="1750028" y="4952415"/>
            <a:ext cx="86966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sv-SE" altLang="sv-SE" dirty="0">
              <a:solidFill>
                <a:srgbClr val="333333"/>
              </a:solidFill>
            </a:endParaRP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OR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Use local repository</a:t>
            </a:r>
          </a:p>
          <a:p>
            <a:pPr algn="ctr"/>
            <a:r>
              <a:rPr lang="sv-SE" altLang="sv-SE" dirty="0">
                <a:solidFill>
                  <a:srgbClr val="333333"/>
                </a:solidFill>
              </a:rPr>
              <a:t>This will need some editing of the code to load local files instead from git</a:t>
            </a:r>
          </a:p>
          <a:p>
            <a:pPr algn="ctr"/>
            <a:endParaRPr lang="sv-SE" altLang="sv-S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74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sv-SE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076F7A-4B9D-4058-88F1-87B956F22B46}"/>
              </a:ext>
            </a:extLst>
          </p:cNvPr>
          <p:cNvSpPr/>
          <p:nvPr/>
        </p:nvSpPr>
        <p:spPr>
          <a:xfrm>
            <a:off x="3117139" y="3244334"/>
            <a:ext cx="598574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Stanford CS231</a:t>
            </a:r>
          </a:p>
          <a:p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https://www.youtube.com/watch?v=LxfUGhug-iQ</a:t>
            </a:r>
            <a:endParaRPr lang="sv-SE" dirty="0"/>
          </a:p>
          <a:p>
            <a:r>
              <a:rPr lang="sv-SE" dirty="0"/>
              <a:t>Fei Fei Lei - TED</a:t>
            </a:r>
          </a:p>
          <a:p>
            <a:r>
              <a:rPr lang="sv-SE" dirty="0">
                <a:hlinkClick r:id="rId4"/>
              </a:rPr>
              <a:t>https://www.youtube.com/watch?v=40riCqvRoMs</a:t>
            </a:r>
            <a:endParaRPr lang="sv-SE" dirty="0"/>
          </a:p>
          <a:p>
            <a:endParaRPr lang="sv-SE" dirty="0"/>
          </a:p>
          <a:p>
            <a:r>
              <a:rPr lang="sv-SE" dirty="0"/>
              <a:t>YouTube  channel - 3Blue1Brown</a:t>
            </a:r>
          </a:p>
        </p:txBody>
      </p:sp>
    </p:spTree>
    <p:extLst>
      <p:ext uri="{BB962C8B-B14F-4D97-AF65-F5344CB8AC3E}">
        <p14:creationId xmlns:p14="http://schemas.microsoft.com/office/powerpoint/2010/main" val="91539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AE591A-FD14-49C9-8E77-E7078CC8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Image processing</a:t>
            </a:r>
            <a:b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altLang="sv-SE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Computer vision</a:t>
            </a:r>
          </a:p>
        </p:txBody>
      </p:sp>
      <p:pic>
        <p:nvPicPr>
          <p:cNvPr id="2050" name="Picture 2" descr="Image result for sjÃ¤lvkÃ¶rande buss kista">
            <a:extLst>
              <a:ext uri="{FF2B5EF4-FFF2-40B4-BE49-F238E27FC236}">
                <a16:creationId xmlns:a16="http://schemas.microsoft.com/office/drawing/2014/main" id="{7C17572E-FA43-450B-9D35-4B5FAD01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2" y="674997"/>
            <a:ext cx="4438283" cy="2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xray images">
            <a:extLst>
              <a:ext uri="{FF2B5EF4-FFF2-40B4-BE49-F238E27FC236}">
                <a16:creationId xmlns:a16="http://schemas.microsoft.com/office/drawing/2014/main" id="{848EFE3D-7525-4952-8F2D-FC3879B66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17" y="701710"/>
            <a:ext cx="2704150" cy="2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objekt 2">
            <a:extLst>
              <a:ext uri="{FF2B5EF4-FFF2-40B4-BE49-F238E27FC236}">
                <a16:creationId xmlns:a16="http://schemas.microsoft.com/office/drawing/2014/main" id="{1771C952-4AB6-4DC2-8AD4-A02D490DF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87" r="2929" b="2"/>
          <a:stretch/>
        </p:blipFill>
        <p:spPr>
          <a:xfrm>
            <a:off x="8760296" y="674997"/>
            <a:ext cx="3278648" cy="464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E663C-ECCA-4F65-88A4-C28378352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947" y="3608053"/>
            <a:ext cx="2696220" cy="270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B3E3B-FE2B-4A43-AA5B-2AD0FF7B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78" y="578905"/>
            <a:ext cx="3065686" cy="3240038"/>
          </a:xfrm>
          <a:prstGeom prst="rect">
            <a:avLst/>
          </a:prstGeom>
        </p:spPr>
      </p:pic>
      <p:pic>
        <p:nvPicPr>
          <p:cNvPr id="3074" name="Picture 2" descr="File:Horse prances through the Spring flowers by Carol M. Highsmith.jpg">
            <a:extLst>
              <a:ext uri="{FF2B5EF4-FFF2-40B4-BE49-F238E27FC236}">
                <a16:creationId xmlns:a16="http://schemas.microsoft.com/office/drawing/2014/main" id="{21FF4533-A452-4365-A738-4F8AB6D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41" y="4067889"/>
            <a:ext cx="3233936" cy="22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495F353-36DD-43FD-8E24-263FCC4FF764}"/>
              </a:ext>
            </a:extLst>
          </p:cNvPr>
          <p:cNvSpPr txBox="1">
            <a:spLocks noChangeArrowheads="1"/>
          </p:cNvSpPr>
          <p:nvPr/>
        </p:nvSpPr>
        <p:spPr>
          <a:xfrm>
            <a:off x="776691" y="1052735"/>
            <a:ext cx="6465287" cy="1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Eyesight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r>
              <a:rPr lang="en-US" altLang="sv-SE" sz="2400" dirty="0">
                <a:latin typeface="+mj-lt"/>
                <a:ea typeface="+mj-ea"/>
                <a:cs typeface="+mj-cs"/>
              </a:rPr>
              <a:t>Ability to se patterns, recognize objects and detect movements</a:t>
            </a:r>
          </a:p>
        </p:txBody>
      </p:sp>
    </p:spTree>
    <p:extLst>
      <p:ext uri="{BB962C8B-B14F-4D97-AF65-F5344CB8AC3E}">
        <p14:creationId xmlns:p14="http://schemas.microsoft.com/office/powerpoint/2010/main" val="60039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57C824-6FB0-421C-B2DF-4A88B6AFF187}"/>
              </a:ext>
            </a:extLst>
          </p:cNvPr>
          <p:cNvGrpSpPr/>
          <p:nvPr/>
        </p:nvGrpSpPr>
        <p:grpSpPr>
          <a:xfrm>
            <a:off x="270327" y="332657"/>
            <a:ext cx="3377402" cy="4634852"/>
            <a:chOff x="270327" y="332657"/>
            <a:chExt cx="3377402" cy="4634852"/>
          </a:xfrm>
        </p:grpSpPr>
        <p:pic>
          <p:nvPicPr>
            <p:cNvPr id="5128" name="Picture 8" descr="https://upload.wikimedia.org/wikipedia/commons/8/8c/Euglena_mutabilis_-_400x_-_1_%2810388739803%29_%28cropped%29.jpg">
              <a:extLst>
                <a:ext uri="{FF2B5EF4-FFF2-40B4-BE49-F238E27FC236}">
                  <a16:creationId xmlns:a16="http://schemas.microsoft.com/office/drawing/2014/main" id="{42C7D65B-199E-4679-9748-8383F77EF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1" y="332657"/>
              <a:ext cx="3312368" cy="33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705D0D-71D4-461D-970B-31098B9B93FA}"/>
                </a:ext>
              </a:extLst>
            </p:cNvPr>
            <p:cNvSpPr txBox="1"/>
            <p:nvPr/>
          </p:nvSpPr>
          <p:spPr>
            <a:xfrm>
              <a:off x="270327" y="3767180"/>
              <a:ext cx="28083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Euglena: Proteins sensitive so sunlight. Now where to look for food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C644C3-ED11-4C51-922F-A53513E762A6}"/>
              </a:ext>
            </a:extLst>
          </p:cNvPr>
          <p:cNvGrpSpPr/>
          <p:nvPr/>
        </p:nvGrpSpPr>
        <p:grpSpPr>
          <a:xfrm>
            <a:off x="3935760" y="332657"/>
            <a:ext cx="4320480" cy="2782790"/>
            <a:chOff x="3935760" y="332657"/>
            <a:chExt cx="4320480" cy="2782790"/>
          </a:xfrm>
        </p:grpSpPr>
        <p:pic>
          <p:nvPicPr>
            <p:cNvPr id="5124" name="Picture 4" descr="File:Planaria torva.jpg">
              <a:extLst>
                <a:ext uri="{FF2B5EF4-FFF2-40B4-BE49-F238E27FC236}">
                  <a16:creationId xmlns:a16="http://schemas.microsoft.com/office/drawing/2014/main" id="{B7F43E85-161B-4F70-BD09-AC5AB4ED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760" y="332657"/>
              <a:ext cx="4320480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D4A37-D509-483A-9107-CEFF3866E612}"/>
                </a:ext>
              </a:extLst>
            </p:cNvPr>
            <p:cNvSpPr txBox="1"/>
            <p:nvPr/>
          </p:nvSpPr>
          <p:spPr>
            <a:xfrm>
              <a:off x="3935760" y="2192117"/>
              <a:ext cx="4320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Planaria: Two collections of cup formed regions with proteins sensitive to light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748F4-9F30-4335-9141-22D36E4F043B}"/>
              </a:ext>
            </a:extLst>
          </p:cNvPr>
          <p:cNvGrpSpPr/>
          <p:nvPr/>
        </p:nvGrpSpPr>
        <p:grpSpPr>
          <a:xfrm>
            <a:off x="8832304" y="764305"/>
            <a:ext cx="3324470" cy="5394251"/>
            <a:chOff x="8832304" y="764305"/>
            <a:chExt cx="3324470" cy="539425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FA99C7A-4594-44F5-97DD-A2F80CE98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304" y="764305"/>
              <a:ext cx="2670969" cy="400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3788D8-2A92-42B3-A177-B125F857146D}"/>
                </a:ext>
              </a:extLst>
            </p:cNvPr>
            <p:cNvSpPr txBox="1"/>
            <p:nvPr/>
          </p:nvSpPr>
          <p:spPr>
            <a:xfrm>
              <a:off x="8832304" y="4958227"/>
              <a:ext cx="3324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Bell jelly fish: Reacts different on different colors. Green relax, purple flees.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1D5D8A76-6196-4550-BE74-E1EADF219118}"/>
              </a:ext>
            </a:extLst>
          </p:cNvPr>
          <p:cNvSpPr txBox="1">
            <a:spLocks noChangeArrowheads="1"/>
          </p:cNvSpPr>
          <p:nvPr/>
        </p:nvSpPr>
        <p:spPr>
          <a:xfrm>
            <a:off x="335361" y="4586282"/>
            <a:ext cx="7623565" cy="1944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800" dirty="0">
                <a:latin typeface="+mj-lt"/>
                <a:ea typeface="+mj-ea"/>
                <a:cs typeface="+mj-cs"/>
              </a:rPr>
              <a:t>600 million years ago</a:t>
            </a:r>
            <a:br>
              <a:rPr lang="en-US" altLang="sv-SE" sz="4800" dirty="0">
                <a:latin typeface="+mj-lt"/>
                <a:ea typeface="+mj-ea"/>
                <a:cs typeface="+mj-cs"/>
              </a:rPr>
            </a:br>
            <a:endParaRPr lang="en-US" altLang="sv-SE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794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~520 </a:t>
            </a:r>
            <a:r>
              <a:rPr lang="en-US" altLang="sv-SE" sz="4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mya</a:t>
            </a:r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– Cambrian explosion</a:t>
            </a:r>
          </a:p>
        </p:txBody>
      </p:sp>
      <p:pic>
        <p:nvPicPr>
          <p:cNvPr id="8194" name="Picture 2" descr="Kainops invius lateral and ventral.JPG">
            <a:extLst>
              <a:ext uri="{FF2B5EF4-FFF2-40B4-BE49-F238E27FC236}">
                <a16:creationId xmlns:a16="http://schemas.microsoft.com/office/drawing/2014/main" id="{CA70A01F-903A-427C-A661-1B15FA9F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47900"/>
          <a:stretch/>
        </p:blipFill>
        <p:spPr bwMode="auto">
          <a:xfrm>
            <a:off x="502645" y="476672"/>
            <a:ext cx="405680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54E961-3AF9-4B64-81AE-CAA851CBD693}"/>
              </a:ext>
            </a:extLst>
          </p:cNvPr>
          <p:cNvSpPr txBox="1"/>
          <p:nvPr/>
        </p:nvSpPr>
        <p:spPr>
          <a:xfrm>
            <a:off x="502645" y="3068960"/>
            <a:ext cx="405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Kainops invius: Trilobite developed during the cambrian explosion.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DCDFE-382B-4AD4-AF00-235EEED871E6}"/>
              </a:ext>
            </a:extLst>
          </p:cNvPr>
          <p:cNvSpPr txBox="1"/>
          <p:nvPr/>
        </p:nvSpPr>
        <p:spPr>
          <a:xfrm>
            <a:off x="5231904" y="493499"/>
            <a:ext cx="4056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During this time of 15-35 million years many new species developetd. One hypothesis is that the delopment of eyes created a race between predators and pray. </a:t>
            </a:r>
          </a:p>
          <a:p>
            <a:endParaRPr lang="sv-SE" dirty="0"/>
          </a:p>
          <a:p>
            <a:r>
              <a:rPr lang="sv-SE" dirty="0"/>
              <a:t>If eyes was the cause of this race is hard to know, but cetainly it was a benefit to see.</a:t>
            </a:r>
          </a:p>
        </p:txBody>
      </p:sp>
    </p:spTree>
    <p:extLst>
      <p:ext uri="{BB962C8B-B14F-4D97-AF65-F5344CB8AC3E}">
        <p14:creationId xmlns:p14="http://schemas.microsoft.com/office/powerpoint/2010/main" val="153069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Different specializations of sight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99B6C-CA92-4E47-A6C4-B319C2B8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" b="14570"/>
          <a:stretch/>
        </p:blipFill>
        <p:spPr>
          <a:xfrm>
            <a:off x="246057" y="332656"/>
            <a:ext cx="4056805" cy="19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5D850-DAC6-4B2D-ACDA-304988916099}"/>
              </a:ext>
            </a:extLst>
          </p:cNvPr>
          <p:cNvSpPr txBox="1"/>
          <p:nvPr/>
        </p:nvSpPr>
        <p:spPr>
          <a:xfrm>
            <a:off x="172099" y="2289837"/>
            <a:ext cx="4056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Dragonflies: 30’ photoreceptors with 360 degrees view. 5 times higer view frequenzy then humans. Uses motion camoflage when attacking.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53C553-DCAD-406A-BF9D-4DD7B94BFAEB}"/>
              </a:ext>
            </a:extLst>
          </p:cNvPr>
          <p:cNvGrpSpPr/>
          <p:nvPr/>
        </p:nvGrpSpPr>
        <p:grpSpPr>
          <a:xfrm>
            <a:off x="4565282" y="295839"/>
            <a:ext cx="2302889" cy="4906328"/>
            <a:chOff x="4565282" y="295839"/>
            <a:chExt cx="2302889" cy="4906328"/>
          </a:xfrm>
        </p:grpSpPr>
        <p:pic>
          <p:nvPicPr>
            <p:cNvPr id="9218" name="Picture 2" descr="Tarsier-GG.jpg">
              <a:extLst>
                <a:ext uri="{FF2B5EF4-FFF2-40B4-BE49-F238E27FC236}">
                  <a16:creationId xmlns:a16="http://schemas.microsoft.com/office/drawing/2014/main" id="{1CDC1DB1-D2C7-407F-8C39-34D01B8F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171" y="295839"/>
              <a:ext cx="228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3115B-014F-408C-A8BC-4BD2D3EACB46}"/>
                </a:ext>
              </a:extLst>
            </p:cNvPr>
            <p:cNvSpPr txBox="1"/>
            <p:nvPr/>
          </p:nvSpPr>
          <p:spPr>
            <a:xfrm>
              <a:off x="4565282" y="3724839"/>
              <a:ext cx="2286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Tarsier: Eyes almost big its skull. Good night vision and binocular field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24ECAA-1FA1-4345-BD4C-CC65B460543C}"/>
              </a:ext>
            </a:extLst>
          </p:cNvPr>
          <p:cNvGrpSpPr/>
          <p:nvPr/>
        </p:nvGrpSpPr>
        <p:grpSpPr>
          <a:xfrm>
            <a:off x="7147480" y="295839"/>
            <a:ext cx="2286000" cy="4916373"/>
            <a:chOff x="7147480" y="295839"/>
            <a:chExt cx="2286000" cy="4916373"/>
          </a:xfrm>
        </p:grpSpPr>
        <p:pic>
          <p:nvPicPr>
            <p:cNvPr id="9220" name="Picture 4" descr="Alouatta guariba.jpg">
              <a:extLst>
                <a:ext uri="{FF2B5EF4-FFF2-40B4-BE49-F238E27FC236}">
                  <a16:creationId xmlns:a16="http://schemas.microsoft.com/office/drawing/2014/main" id="{203F1E51-AA2C-454B-AB37-C56DA4A92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170" y="295839"/>
              <a:ext cx="2095500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473C3-442E-48DA-AA9B-0C3B1023EDAE}"/>
                </a:ext>
              </a:extLst>
            </p:cNvPr>
            <p:cNvSpPr txBox="1"/>
            <p:nvPr/>
          </p:nvSpPr>
          <p:spPr>
            <a:xfrm>
              <a:off x="7147480" y="3457886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Primates: Developed receptors for red light. To distiguish nutrious fresh leavs.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695437-BE0E-4C31-B8BB-70017AEC0E2F}"/>
              </a:ext>
            </a:extLst>
          </p:cNvPr>
          <p:cNvGrpSpPr/>
          <p:nvPr/>
        </p:nvGrpSpPr>
        <p:grpSpPr>
          <a:xfrm>
            <a:off x="9525669" y="812941"/>
            <a:ext cx="2144426" cy="2954224"/>
            <a:chOff x="9389028" y="1116937"/>
            <a:chExt cx="2556915" cy="3522480"/>
          </a:xfrm>
        </p:grpSpPr>
        <p:pic>
          <p:nvPicPr>
            <p:cNvPr id="10244" name="Picture 4" descr="https://upload.wikimedia.org/wikipedia/commons/6/67/DollywoodBaldEagle.jpg">
              <a:extLst>
                <a:ext uri="{FF2B5EF4-FFF2-40B4-BE49-F238E27FC236}">
                  <a16:creationId xmlns:a16="http://schemas.microsoft.com/office/drawing/2014/main" id="{3D0079FA-949A-46BA-A5AE-374F90077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222" y="1116937"/>
              <a:ext cx="2481721" cy="231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2BDEAB-67F6-4B7C-92B3-2F3C5649BF93}"/>
                </a:ext>
              </a:extLst>
            </p:cNvPr>
            <p:cNvSpPr txBox="1"/>
            <p:nvPr/>
          </p:nvSpPr>
          <p:spPr>
            <a:xfrm>
              <a:off x="9389028" y="3439089"/>
              <a:ext cx="22860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Eagles: Can spot a rabbit from 3km. Eyes at size of a human</a:t>
              </a:r>
            </a:p>
          </p:txBody>
        </p:sp>
      </p:grpSp>
      <p:pic>
        <p:nvPicPr>
          <p:cNvPr id="10246" name="Picture 6" descr="https://upload.wikimedia.org/wikipedia/commons/thumb/7/73/Pit_Viper.jpg/220px-Pit_Viper.jpg">
            <a:extLst>
              <a:ext uri="{FF2B5EF4-FFF2-40B4-BE49-F238E27FC236}">
                <a16:creationId xmlns:a16="http://schemas.microsoft.com/office/drawing/2014/main" id="{94A39229-819A-4C80-9EC8-35B0BC0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812635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2BEDC4-6AB4-4647-B42F-34C90A099F33}"/>
              </a:ext>
            </a:extLst>
          </p:cNvPr>
          <p:cNvSpPr txBox="1"/>
          <p:nvPr/>
        </p:nvSpPr>
        <p:spPr>
          <a:xfrm>
            <a:off x="2319067" y="375092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Pit Viper: Beeing able to see temperature by hole close to nostril.</a:t>
            </a:r>
          </a:p>
        </p:txBody>
      </p:sp>
      <p:pic>
        <p:nvPicPr>
          <p:cNvPr id="1028" name="Picture 4" descr="The image depicts the common vampire bat (i.e. Desmodus rotundus) standing on wood.">
            <a:extLst>
              <a:ext uri="{FF2B5EF4-FFF2-40B4-BE49-F238E27FC236}">
                <a16:creationId xmlns:a16="http://schemas.microsoft.com/office/drawing/2014/main" id="{D5A71EBE-E7CE-454E-9669-F87454D7A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56" y="5063685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4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E7A4F6-C223-4B20-B530-97BCDB0D54AA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5063685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sv-SE" sz="4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Processing of views</a:t>
            </a:r>
          </a:p>
        </p:txBody>
      </p:sp>
      <p:pic>
        <p:nvPicPr>
          <p:cNvPr id="11266" name="Picture 2" descr="Elephant legs illusion, variant of Roger Shepard's L'egsistential paradox.png">
            <a:extLst>
              <a:ext uri="{FF2B5EF4-FFF2-40B4-BE49-F238E27FC236}">
                <a16:creationId xmlns:a16="http://schemas.microsoft.com/office/drawing/2014/main" id="{5AC4CC1F-7427-4091-A766-B631EC1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764704"/>
            <a:ext cx="46863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Kanisza Triangle.jpg">
            <a:extLst>
              <a:ext uri="{FF2B5EF4-FFF2-40B4-BE49-F238E27FC236}">
                <a16:creationId xmlns:a16="http://schemas.microsoft.com/office/drawing/2014/main" id="{121407D5-C818-41DA-A75B-34EBF96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50" y="672209"/>
            <a:ext cx="1866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735B8-2EDE-4A50-84C3-962FCD382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15" y="276385"/>
            <a:ext cx="3152615" cy="3152615"/>
          </a:xfrm>
          <a:prstGeom prst="rect">
            <a:avLst/>
          </a:prstGeom>
        </p:spPr>
      </p:pic>
      <p:pic>
        <p:nvPicPr>
          <p:cNvPr id="11270" name="Picture 6" descr="File:After parallel.PNG">
            <a:extLst>
              <a:ext uri="{FF2B5EF4-FFF2-40B4-BE49-F238E27FC236}">
                <a16:creationId xmlns:a16="http://schemas.microsoft.com/office/drawing/2014/main" id="{B799B4DC-E83A-4318-8159-6935C0A1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81" y="3893303"/>
            <a:ext cx="5564306" cy="2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1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BF63AF-3D42-490A-8565-BC603CE38E14}"/>
              </a:ext>
            </a:extLst>
          </p:cNvPr>
          <p:cNvSpPr txBox="1">
            <a:spLocks noChangeArrowheads="1"/>
          </p:cNvSpPr>
          <p:nvPr/>
        </p:nvSpPr>
        <p:spPr>
          <a:xfrm>
            <a:off x="911424" y="1155291"/>
            <a:ext cx="4038600" cy="3785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The impressionists had a feeling for what features that was important for our eyes.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sv-SE" dirty="0"/>
              <a:t>Looking at a painting from a </a:t>
            </a:r>
            <a:r>
              <a:rPr lang="en-GB" altLang="sv-SE" dirty="0" err="1"/>
              <a:t>distans</a:t>
            </a:r>
            <a:r>
              <a:rPr lang="en-GB" altLang="sv-SE" dirty="0"/>
              <a:t> makes it appear as a photo.</a:t>
            </a:r>
          </a:p>
        </p:txBody>
      </p:sp>
      <p:pic>
        <p:nvPicPr>
          <p:cNvPr id="1026" name="Picture 2" descr="SommarnÃ¶je (1886), akvarell av Anders Zorn.jpg">
            <a:extLst>
              <a:ext uri="{FF2B5EF4-FFF2-40B4-BE49-F238E27FC236}">
                <a16:creationId xmlns:a16="http://schemas.microsoft.com/office/drawing/2014/main" id="{4A76288A-5ADD-4681-B4E4-F48F7858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908720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ommarnÃ¶je (1886), akvarell av Anders Zorn.jpg">
            <a:extLst>
              <a:ext uri="{FF2B5EF4-FFF2-40B4-BE49-F238E27FC236}">
                <a16:creationId xmlns:a16="http://schemas.microsoft.com/office/drawing/2014/main" id="{15B3DEAC-E078-4A57-943C-B2AB79B23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50315" r="37102" b="11343"/>
          <a:stretch/>
        </p:blipFill>
        <p:spPr bwMode="auto">
          <a:xfrm>
            <a:off x="9048328" y="908719"/>
            <a:ext cx="2381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FF5D4-D518-45E4-BD87-039DB4EF76F6}"/>
              </a:ext>
            </a:extLst>
          </p:cNvPr>
          <p:cNvSpPr txBox="1"/>
          <p:nvPr/>
        </p:nvSpPr>
        <p:spPr>
          <a:xfrm>
            <a:off x="6096000" y="4290094"/>
            <a:ext cx="2777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/>
              <a:t>Anders Zorn – Sommarnöje 1886</a:t>
            </a:r>
          </a:p>
        </p:txBody>
      </p:sp>
    </p:spTree>
    <p:extLst>
      <p:ext uri="{BB962C8B-B14F-4D97-AF65-F5344CB8AC3E}">
        <p14:creationId xmlns:p14="http://schemas.microsoft.com/office/powerpoint/2010/main" val="403836883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B419CA6F-1A92-453E-B225-665C90649A30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764F7BB2-C33F-4789-A4D5-09F12A5463EE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850213C-9021-4F0D-B399-AE593B99A23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44F91096-B6C7-4D8F-A8FB-D7E6FB64921F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science considerations.pptx  -  Read-Only" id="{56EFA531-FE62-4DA1-87B7-CF2E6DCEE62F}" vid="{9EE81201-E7F6-444C-8CD1-6811DDA3AEE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SogetiTemplate</Template>
  <TotalTime>46796</TotalTime>
  <Words>842</Words>
  <Application>Microsoft Office PowerPoint</Application>
  <PresentationFormat>Widescreen</PresentationFormat>
  <Paragraphs>168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Introduction to Image classification with Convolutional Neural Net</vt:lpstr>
      <vt:lpstr>Intelligence  Ability to learn</vt:lpstr>
      <vt:lpstr>Image processing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images and structured data</vt:lpstr>
      <vt:lpstr>PowerPoint Presentation</vt:lpstr>
      <vt:lpstr>Principles of convolutional net</vt:lpstr>
      <vt:lpstr>PowerPoint Presentation</vt:lpstr>
      <vt:lpstr>Backpropagation</vt:lpstr>
      <vt:lpstr>Convolution operator</vt:lpstr>
      <vt:lpstr>Convolution operator</vt:lpstr>
      <vt:lpstr>Convolution 2d</vt:lpstr>
      <vt:lpstr>Convolution 2d – Zero padding</vt:lpstr>
      <vt:lpstr>Examples of filters</vt:lpstr>
      <vt:lpstr>Pooling layer</vt:lpstr>
      <vt:lpstr>On the shoulders of Giants</vt:lpstr>
      <vt:lpstr>Models available in Keras</vt:lpstr>
      <vt:lpstr>Lack of data  - Data Augumentation</vt:lpstr>
      <vt:lpstr>Lets do some coding!</vt:lpstr>
      <vt:lpstr>URLs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Python and introduction to  neural nets</dc:title>
  <dc:creator>Johansson, Simon</dc:creator>
  <cp:lastModifiedBy>Johansson, Simon</cp:lastModifiedBy>
  <cp:revision>117</cp:revision>
  <dcterms:created xsi:type="dcterms:W3CDTF">2019-06-03T18:54:16Z</dcterms:created>
  <dcterms:modified xsi:type="dcterms:W3CDTF">2019-09-12T06:21:33Z</dcterms:modified>
</cp:coreProperties>
</file>